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C844"/>
    <a:srgbClr val="29ABB1"/>
    <a:srgbClr val="76B531"/>
    <a:srgbClr val="BAE2F4"/>
    <a:srgbClr val="49C1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43373-327A-AC28-0686-C73D187EAD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DC48E3-8B7B-EA2E-6B0A-D037BE8423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845559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67AE5-05F6-955C-2504-DA569D0AC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E7A6B1-014E-EA95-7F7C-492FC59C46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0B03DE-87D0-8ABE-8C64-D12E2DE0CD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CAD1E-D53B-FF27-E393-9D2BE4D8A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9E8A91-5A3E-EB40-1C6F-D4E91C7E9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761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D75779-B25F-A299-545E-ABAB8CD0BF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139770-3C1D-A9AD-76F3-12987AA343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AC987E-C864-1950-B90C-71E22F6DC9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147638-8CDF-C49E-342B-C5520D364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24EFE3-F974-046B-695A-A0955F468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124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08BEF-2500-2035-F401-4D2C3F7BD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927F35-F0BC-4596-DAD1-7AAE6068B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FCC939-7D22-7273-4BD3-FE73FEC41E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C8CC7-32D1-FD36-B257-161B278D2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1E96EE-3592-F1BA-ACCD-31C324F87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26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43716-9E96-5A34-0F1F-E8453D66B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028271-01E0-E577-46E4-A7A6426191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9B7EB9-B4DC-61C3-1AD7-0434C541FD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53BB53-5032-C95B-1627-A927C668F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A890B4-A8B3-2D22-4E4E-F32BCFE3B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258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86055-7479-359E-B9DC-860FF5C40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DDA431-0765-6732-DF6C-C7B5808153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D0ACFB-EDE2-7DD5-91F9-A12217D5F4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33764C-76FE-5117-7716-00B3B1F93A4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B9D6D0-F8A9-962E-8999-5B1EB4AB1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105FC-D6B2-2754-BBCC-F9B0D40C6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259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82AB2-661F-278D-920F-2AB9F28B2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859135-57AF-377F-8D7E-1BEA80CB12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D3E170-0D65-8DFD-0953-C63C68E84E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6B8933-6C39-58D9-0D1F-50684C5A25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4AA73D-B89D-3CFD-6963-0B19E05500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6CF6C2-8352-4E45-E416-33E6174843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AAF5EB-7147-49F2-49CC-D30D58316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6AEED3-23F3-65A2-16AD-F846438D6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969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D6A7C-2C20-E4B3-593B-7EA6C0EC3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538810-D71C-9379-3BB8-EDE05ADEC0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1E4FEF-7FC8-4E71-B7A7-FD2174E25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ED0D53-547D-088D-F431-7C02E0486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221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8CF44-47E7-DA03-8E50-3FF82F9627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C58910-E51F-43F1-0CDF-C9EE8D77D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714B-1CD7-B681-6807-D08B49054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505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F320B-5457-A017-88A7-49A7496FB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EC4A1F-1B96-25EB-4C99-81222858D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4D9EDC-00CB-DB15-AA8B-CCF4EBBEA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83769B-422E-C344-3C11-250DF57BE5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67B08B-0D00-8D58-FACC-4429D4E82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4C1577-86FD-20CF-5666-A2D86BB12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523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7418D-7515-63B3-169C-8CEB74D06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D9EA4C-7157-10B9-E27C-FBD3B1EB55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60A271-7DC3-33EF-41DF-7E511CF703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7D575C-D48D-D10C-C78A-AE4DC1109F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47FE6B-DD60-2352-E6D6-69920AA00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C9C9EB-56A2-A026-6D14-A5D77C194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663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gi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BB7CDD5-F2FE-23C5-36A6-ACCF74E1AACE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Picture 2046855211" descr="A heart shaped logo with pink and green colors&#10;&#10;Description automatically generated with medium confidence">
            <a:extLst>
              <a:ext uri="{FF2B5EF4-FFF2-40B4-BE49-F238E27FC236}">
                <a16:creationId xmlns:a16="http://schemas.microsoft.com/office/drawing/2014/main" id="{B619F40A-F583-73FB-14E7-2E09FFB66D30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325118" y="5998189"/>
            <a:ext cx="1043050" cy="802906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FAF591FA-A45C-4DC9-9926-3559F8389A00}"/>
              </a:ext>
            </a:extLst>
          </p:cNvPr>
          <p:cNvSpPr txBox="1"/>
          <p:nvPr userDrawn="1"/>
        </p:nvSpPr>
        <p:spPr>
          <a:xfrm>
            <a:off x="1368168" y="5953329"/>
            <a:ext cx="609738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1200" b="1" dirty="0">
                <a:solidFill>
                  <a:srgbClr val="4A442A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ECML PROGRAMME – PROGRAMME DU CELV – EFSZ-PROGRAMM 2024-2027</a:t>
            </a:r>
            <a:endParaRPr lang="en-US" sz="1200" b="1" dirty="0">
              <a:solidFill>
                <a:srgbClr val="669900"/>
              </a:solidFill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en-US" sz="1200" dirty="0">
                <a:solidFill>
                  <a:srgbClr val="669900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Language education at the heart of democracy</a:t>
            </a:r>
          </a:p>
          <a:p>
            <a:pPr algn="just"/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L’éducation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aux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langues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au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cœur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de la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démocratie</a:t>
            </a:r>
            <a:endParaRPr lang="de-AT" sz="1200" dirty="0">
              <a:solidFill>
                <a:srgbClr val="E83E75"/>
              </a:solidFill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de-AT" sz="1200" dirty="0">
                <a:solidFill>
                  <a:srgbClr val="F9B030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Sprachliche Bildung als Herzstück der Demokratie</a:t>
            </a:r>
            <a:endParaRPr lang="de-AT" sz="1200" dirty="0"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en-US" sz="1200" dirty="0">
              <a:latin typeface="Myriad Pro" panose="020B0503030403020204"/>
              <a:cs typeface="Calibri" panose="020F0502020204030204" pitchFamily="34" charset="0"/>
            </a:endParaRPr>
          </a:p>
          <a:p>
            <a:endParaRPr lang="en-US" sz="1200" dirty="0">
              <a:latin typeface="Myriad Pro" panose="020B0503030403020204"/>
              <a:cs typeface="Calibri" panose="020F0502020204030204" pitchFamily="34" charset="0"/>
            </a:endParaRPr>
          </a:p>
        </p:txBody>
      </p: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57901808-9762-DA90-A7EF-D37D20F5D0E7}"/>
              </a:ext>
            </a:extLst>
          </p:cNvPr>
          <p:cNvCxnSpPr/>
          <p:nvPr userDrawn="1"/>
        </p:nvCxnSpPr>
        <p:spPr>
          <a:xfrm>
            <a:off x="343593" y="5793971"/>
            <a:ext cx="11504814" cy="0"/>
          </a:xfrm>
          <a:prstGeom prst="line">
            <a:avLst/>
          </a:prstGeom>
          <a:ln w="12700">
            <a:solidFill>
              <a:schemeClr val="accent4">
                <a:lumMod val="50000"/>
                <a:alpha val="54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8" name="Textfeld 7">
            <a:extLst>
              <a:ext uri="{FF2B5EF4-FFF2-40B4-BE49-F238E27FC236}">
                <a16:creationId xmlns:a16="http://schemas.microsoft.com/office/drawing/2014/main" id="{4C25EE52-87FB-D3F9-D523-124193919D31}"/>
              </a:ext>
            </a:extLst>
          </p:cNvPr>
          <p:cNvSpPr txBox="1"/>
          <p:nvPr userDrawn="1"/>
        </p:nvSpPr>
        <p:spPr>
          <a:xfrm>
            <a:off x="7821195" y="6186979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www.ecml.at</a:t>
            </a:r>
            <a:endParaRPr lang="de-AT" sz="1800" dirty="0">
              <a:solidFill>
                <a:schemeClr val="tx2">
                  <a:lumMod val="75000"/>
                  <a:lumOff val="25000"/>
                </a:schemeClr>
              </a:solidFill>
              <a:latin typeface="Myriad Pro" panose="020B0503030403020204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276833DE-EAFD-547F-60E3-4F9743D4B8EF}"/>
              </a:ext>
            </a:extLst>
          </p:cNvPr>
          <p:cNvSpPr/>
          <p:nvPr userDrawn="1"/>
        </p:nvSpPr>
        <p:spPr>
          <a:xfrm>
            <a:off x="0" y="-1"/>
            <a:ext cx="520679" cy="532014"/>
          </a:xfrm>
          <a:prstGeom prst="rect">
            <a:avLst/>
          </a:prstGeom>
          <a:solidFill>
            <a:srgbClr val="93C844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1E445280-BD7C-9260-4DF9-D6A284147D5B}"/>
              </a:ext>
            </a:extLst>
          </p:cNvPr>
          <p:cNvSpPr txBox="1"/>
          <p:nvPr userDrawn="1"/>
        </p:nvSpPr>
        <p:spPr>
          <a:xfrm>
            <a:off x="600444" y="113401"/>
            <a:ext cx="95067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base">
              <a:spcBef>
                <a:spcPts val="225"/>
              </a:spcBef>
            </a:pPr>
            <a:r>
              <a:rPr lang="de-AT" sz="1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EFSZ-Ressourcen zur Förderung von mehrsprachiger und interkultureller Bildung für eine Kultur der Demokratie</a:t>
            </a:r>
            <a:br>
              <a:rPr lang="fr-FR" sz="1800" dirty="0"/>
            </a:br>
            <a:br>
              <a:rPr lang="en-US" sz="1800" dirty="0"/>
            </a:br>
            <a:endParaRPr lang="de-AT" sz="1800" dirty="0">
              <a:solidFill>
                <a:schemeClr val="tx2">
                  <a:lumMod val="75000"/>
                  <a:lumOff val="25000"/>
                </a:schemeClr>
              </a:solidFill>
              <a:latin typeface="Myriad Pro" panose="020B0503030403020204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A0B906B-8BE3-6635-4095-7AEF29A51350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6559" y="5998189"/>
            <a:ext cx="1865630" cy="63309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 descr="A close-up of a logo&#10;&#10;AI-generated content may be incorrect.">
            <a:extLst>
              <a:ext uri="{FF2B5EF4-FFF2-40B4-BE49-F238E27FC236}">
                <a16:creationId xmlns:a16="http://schemas.microsoft.com/office/drawing/2014/main" id="{6D013FF4-11AB-6FFE-355E-992358D94C1B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8354" y="226716"/>
            <a:ext cx="1920053" cy="730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127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D4097-F316-1F56-0AD8-382793432C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33182"/>
            <a:ext cx="9144000" cy="1270102"/>
          </a:xfrm>
        </p:spPr>
        <p:txBody>
          <a:bodyPr>
            <a:normAutofit/>
          </a:bodyPr>
          <a:lstStyle/>
          <a:p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The </a:t>
            </a:r>
            <a:r>
              <a:rPr lang="fr-FR" sz="3600" dirty="0" err="1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European</a:t>
            </a: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 Centre for Modern </a:t>
            </a:r>
            <a:r>
              <a:rPr lang="fr-FR" sz="3600" dirty="0" err="1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Languages</a:t>
            </a: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 </a:t>
            </a:r>
            <a:b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</a:b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of the Council of Europe</a:t>
            </a:r>
            <a:endParaRPr lang="en-US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C6D1A8-CFD6-1635-E3F5-D008922BA8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01923"/>
            <a:ext cx="9144000" cy="2709644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605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Arial</vt:lpstr>
      <vt:lpstr>Myriad Pro</vt:lpstr>
      <vt:lpstr>Office Theme</vt:lpstr>
      <vt:lpstr>The European Centre for Modern Languages  of the Council of Europe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Christian Friedrich</dc:creator>
  <cp:lastModifiedBy>Evgenia Neftetzidou</cp:lastModifiedBy>
  <cp:revision>36</cp:revision>
  <dcterms:created xsi:type="dcterms:W3CDTF">2024-02-06T15:43:11Z</dcterms:created>
  <dcterms:modified xsi:type="dcterms:W3CDTF">2025-02-20T09:09:23Z</dcterms:modified>
</cp:coreProperties>
</file>